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Nuni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11" Type="http://schemas.openxmlformats.org/officeDocument/2006/relationships/slide" Target="slides/slide6.xml"/><Relationship Id="rId22" Type="http://schemas.openxmlformats.org/officeDocument/2006/relationships/font" Target="fonts/Nunito-italic.fntdata"/><Relationship Id="rId10" Type="http://schemas.openxmlformats.org/officeDocument/2006/relationships/slide" Target="slides/slide5.xml"/><Relationship Id="rId21" Type="http://schemas.openxmlformats.org/officeDocument/2006/relationships/font" Target="fonts/Nuni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1.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6799d8bf9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6799d8bf9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69b2d6d3b7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69b2d6d3b7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69b2d6d3b7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69b2d6d3b7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6b55567ab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6b55567ab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6b55567ab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6b55567ab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6b85717d1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6b85717d1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69b2d6d3b7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69b2d6d3b7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69b2d6d3b7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69b2d6d3b7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69b2d6d3b7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69b2d6d3b7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69b2d6d3b7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69b2d6d3b7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69b2d6d3b7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69b2d6d3b7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69b2d6d3b7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69b2d6d3b7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69b2d6d3b7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69b2d6d3b7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jp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22.png"/><Relationship Id="rId7"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jpg"/><Relationship Id="rId4" Type="http://schemas.openxmlformats.org/officeDocument/2006/relationships/image" Target="../media/image19.png"/><Relationship Id="rId5" Type="http://schemas.openxmlformats.org/officeDocument/2006/relationships/image" Target="../media/image21.png"/><Relationship Id="rId6"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jp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2174850" y="297000"/>
            <a:ext cx="3703800" cy="849900"/>
          </a:xfrm>
          <a:prstGeom prst="rect">
            <a:avLst/>
          </a:prstGeom>
        </p:spPr>
        <p:txBody>
          <a:bodyPr anchorCtr="0" anchor="b" bIns="91425" lIns="91425" spcFirstLastPara="1" rIns="91425" wrap="square" tIns="91425">
            <a:noAutofit/>
          </a:bodyPr>
          <a:lstStyle/>
          <a:p>
            <a:pPr indent="457200" lvl="0" marL="457200" rtl="0" algn="ctr">
              <a:spcBef>
                <a:spcPts val="0"/>
              </a:spcBef>
              <a:spcAft>
                <a:spcPts val="0"/>
              </a:spcAft>
              <a:buSzPts val="990"/>
              <a:buNone/>
            </a:pPr>
            <a:r>
              <a:rPr lang="en" sz="3580">
                <a:latin typeface="Nunito"/>
                <a:ea typeface="Nunito"/>
                <a:cs typeface="Nunito"/>
                <a:sym typeface="Nunito"/>
              </a:rPr>
              <a:t>The Team</a:t>
            </a:r>
            <a:endParaRPr sz="3580">
              <a:latin typeface="Nunito"/>
              <a:ea typeface="Nunito"/>
              <a:cs typeface="Nunito"/>
              <a:sym typeface="Nunito"/>
            </a:endParaRPr>
          </a:p>
        </p:txBody>
      </p:sp>
      <p:pic>
        <p:nvPicPr>
          <p:cNvPr id="55" name="Google Shape;55;p13"/>
          <p:cNvPicPr preferRelativeResize="0"/>
          <p:nvPr/>
        </p:nvPicPr>
        <p:blipFill>
          <a:blip r:embed="rId4">
            <a:alphaModFix/>
          </a:blip>
          <a:stretch>
            <a:fillRect/>
          </a:stretch>
        </p:blipFill>
        <p:spPr>
          <a:xfrm>
            <a:off x="1522275" y="1539575"/>
            <a:ext cx="6369349" cy="32344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451350"/>
            <a:ext cx="8520600" cy="5727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SzPts val="990"/>
              <a:buNone/>
            </a:pPr>
            <a:r>
              <a:rPr lang="en" sz="2720">
                <a:latin typeface="Nunito"/>
                <a:ea typeface="Nunito"/>
                <a:cs typeface="Nunito"/>
                <a:sym typeface="Nunito"/>
              </a:rPr>
              <a:t>T</a:t>
            </a:r>
            <a:r>
              <a:rPr lang="en" sz="2720">
                <a:latin typeface="Nunito"/>
                <a:ea typeface="Nunito"/>
                <a:cs typeface="Nunito"/>
                <a:sym typeface="Nunito"/>
              </a:rPr>
              <a:t>arget Customers</a:t>
            </a:r>
            <a:endParaRPr sz="2720">
              <a:latin typeface="Nunito"/>
              <a:ea typeface="Nunito"/>
              <a:cs typeface="Nunito"/>
              <a:sym typeface="Nunito"/>
            </a:endParaRPr>
          </a:p>
        </p:txBody>
      </p:sp>
      <p:sp>
        <p:nvSpPr>
          <p:cNvPr id="109" name="Google Shape;109;p22"/>
          <p:cNvSpPr txBox="1"/>
          <p:nvPr>
            <p:ph idx="1" type="body"/>
          </p:nvPr>
        </p:nvSpPr>
        <p:spPr>
          <a:xfrm>
            <a:off x="1262625" y="1520975"/>
            <a:ext cx="7038900" cy="2911200"/>
          </a:xfrm>
          <a:prstGeom prst="rect">
            <a:avLst/>
          </a:prstGeom>
        </p:spPr>
        <p:txBody>
          <a:bodyPr anchorCtr="0" anchor="t" bIns="91425" lIns="91425" spcFirstLastPara="1" rIns="91425" wrap="square" tIns="91425">
            <a:normAutofit/>
          </a:bodyPr>
          <a:lstStyle/>
          <a:p>
            <a:pPr indent="-368300" lvl="0" marL="457200" rtl="0" algn="just">
              <a:spcBef>
                <a:spcPts val="0"/>
              </a:spcBef>
              <a:spcAft>
                <a:spcPts val="0"/>
              </a:spcAft>
              <a:buClr>
                <a:schemeClr val="dk1"/>
              </a:buClr>
              <a:buSzPts val="2200"/>
              <a:buFont typeface="Calibri"/>
              <a:buChar char="❏"/>
            </a:pPr>
            <a:r>
              <a:rPr lang="en" sz="2200">
                <a:solidFill>
                  <a:schemeClr val="dk1"/>
                </a:solidFill>
                <a:latin typeface="Calibri"/>
                <a:ea typeface="Calibri"/>
                <a:cs typeface="Calibri"/>
                <a:sym typeface="Calibri"/>
              </a:rPr>
              <a:t> </a:t>
            </a:r>
            <a:r>
              <a:rPr lang="en" sz="2200">
                <a:solidFill>
                  <a:schemeClr val="dk1"/>
                </a:solidFill>
                <a:latin typeface="Calibri"/>
                <a:ea typeface="Calibri"/>
                <a:cs typeface="Calibri"/>
                <a:sym typeface="Calibri"/>
              </a:rPr>
              <a:t>Teenagers</a:t>
            </a:r>
            <a:endParaRPr sz="2200">
              <a:solidFill>
                <a:schemeClr val="dk1"/>
              </a:solidFill>
              <a:latin typeface="Calibri"/>
              <a:ea typeface="Calibri"/>
              <a:cs typeface="Calibri"/>
              <a:sym typeface="Calibri"/>
            </a:endParaRPr>
          </a:p>
          <a:p>
            <a:pPr indent="0" lvl="0" marL="914400" rtl="0" algn="just">
              <a:spcBef>
                <a:spcPts val="1200"/>
              </a:spcBef>
              <a:spcAft>
                <a:spcPts val="0"/>
              </a:spcAft>
              <a:buNone/>
            </a:pPr>
            <a:r>
              <a:rPr lang="en" sz="2200">
                <a:solidFill>
                  <a:schemeClr val="dk1"/>
                </a:solidFill>
                <a:latin typeface="Calibri"/>
                <a:ea typeface="Calibri"/>
                <a:cs typeface="Calibri"/>
                <a:sym typeface="Calibri"/>
              </a:rPr>
              <a:t> </a:t>
            </a:r>
            <a:endParaRPr sz="2200">
              <a:solidFill>
                <a:schemeClr val="dk1"/>
              </a:solidFill>
              <a:latin typeface="Calibri"/>
              <a:ea typeface="Calibri"/>
              <a:cs typeface="Calibri"/>
              <a:sym typeface="Calibri"/>
            </a:endParaRPr>
          </a:p>
          <a:p>
            <a:pPr indent="-368300" lvl="0" marL="457200" rtl="0" algn="just">
              <a:spcBef>
                <a:spcPts val="1200"/>
              </a:spcBef>
              <a:spcAft>
                <a:spcPts val="0"/>
              </a:spcAft>
              <a:buClr>
                <a:schemeClr val="dk1"/>
              </a:buClr>
              <a:buSzPts val="2200"/>
              <a:buFont typeface="Calibri"/>
              <a:buChar char="❏"/>
            </a:pPr>
            <a:r>
              <a:rPr lang="en" sz="2200">
                <a:solidFill>
                  <a:schemeClr val="dk1"/>
                </a:solidFill>
                <a:latin typeface="Calibri"/>
                <a:ea typeface="Calibri"/>
                <a:cs typeface="Calibri"/>
                <a:sym typeface="Calibri"/>
              </a:rPr>
              <a:t>Adults</a:t>
            </a:r>
            <a:endParaRPr sz="2200">
              <a:solidFill>
                <a:schemeClr val="dk1"/>
              </a:solidFill>
              <a:latin typeface="Calibri"/>
              <a:ea typeface="Calibri"/>
              <a:cs typeface="Calibri"/>
              <a:sym typeface="Calibri"/>
            </a:endParaRPr>
          </a:p>
          <a:p>
            <a:pPr indent="0" lvl="0" marL="457200" rtl="0" algn="l">
              <a:spcBef>
                <a:spcPts val="1200"/>
              </a:spcBef>
              <a:spcAft>
                <a:spcPts val="1200"/>
              </a:spcAft>
              <a:buNone/>
            </a:pPr>
            <a:r>
              <a:t/>
            </a:r>
            <a:endParaRPr sz="22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Nunito"/>
                <a:ea typeface="Nunito"/>
                <a:cs typeface="Nunito"/>
                <a:sym typeface="Nunito"/>
              </a:rPr>
              <a:t>STAKEHOLDERS AND ENTITIES INVOLVED</a:t>
            </a:r>
            <a:endParaRPr sz="2700">
              <a:latin typeface="Nunito"/>
              <a:ea typeface="Nunito"/>
              <a:cs typeface="Nunito"/>
              <a:sym typeface="Nunito"/>
            </a:endParaRPr>
          </a:p>
          <a:p>
            <a:pPr indent="0" lvl="0" marL="0" rtl="0" algn="l">
              <a:spcBef>
                <a:spcPts val="0"/>
              </a:spcBef>
              <a:spcAft>
                <a:spcPts val="0"/>
              </a:spcAft>
              <a:buNone/>
            </a:pPr>
            <a:r>
              <a:t/>
            </a:r>
            <a:endParaRPr/>
          </a:p>
        </p:txBody>
      </p:sp>
      <p:sp>
        <p:nvSpPr>
          <p:cNvPr id="115" name="Google Shape;115;p23"/>
          <p:cNvSpPr txBox="1"/>
          <p:nvPr>
            <p:ph idx="1" type="body"/>
          </p:nvPr>
        </p:nvSpPr>
        <p:spPr>
          <a:xfrm>
            <a:off x="806175" y="1120875"/>
            <a:ext cx="7165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42900" lvl="0" marL="457200" rtl="0" algn="l">
              <a:spcBef>
                <a:spcPts val="1200"/>
              </a:spcBef>
              <a:spcAft>
                <a:spcPts val="0"/>
              </a:spcAft>
              <a:buClr>
                <a:schemeClr val="dk1"/>
              </a:buClr>
              <a:buSzPts val="1800"/>
              <a:buFont typeface="Calibri"/>
              <a:buChar char="❏"/>
            </a:pPr>
            <a:r>
              <a:rPr lang="en">
                <a:solidFill>
                  <a:schemeClr val="dk1"/>
                </a:solidFill>
                <a:latin typeface="Calibri"/>
                <a:ea typeface="Calibri"/>
                <a:cs typeface="Calibri"/>
                <a:sym typeface="Calibri"/>
              </a:rPr>
              <a:t>Web Developers</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
                <a:solidFill>
                  <a:schemeClr val="dk1"/>
                </a:solidFill>
                <a:latin typeface="Calibri"/>
                <a:ea typeface="Calibri"/>
                <a:cs typeface="Calibri"/>
                <a:sym typeface="Calibri"/>
              </a:rPr>
              <a:t>Registered Couriers</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
                <a:solidFill>
                  <a:schemeClr val="dk1"/>
                </a:solidFill>
                <a:latin typeface="Calibri"/>
                <a:ea typeface="Calibri"/>
                <a:cs typeface="Calibri"/>
                <a:sym typeface="Calibri"/>
              </a:rPr>
              <a:t>Bureau of Internal Revenue</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
                <a:solidFill>
                  <a:schemeClr val="dk1"/>
                </a:solidFill>
                <a:latin typeface="Calibri"/>
                <a:ea typeface="Calibri"/>
                <a:cs typeface="Calibri"/>
                <a:sym typeface="Calibri"/>
              </a:rPr>
              <a:t>DTI Registration Certificate</a:t>
            </a:r>
            <a:endParaRPr>
              <a:solidFill>
                <a:schemeClr val="dk1"/>
              </a:solidFill>
              <a:latin typeface="Calibri"/>
              <a:ea typeface="Calibri"/>
              <a:cs typeface="Calibri"/>
              <a:sym typeface="Calibri"/>
            </a:endParaRPr>
          </a:p>
          <a:p>
            <a:pPr indent="0" lvl="0" marL="1371600" rtl="0" algn="l">
              <a:spcBef>
                <a:spcPts val="1200"/>
              </a:spcBef>
              <a:spcAft>
                <a:spcPts val="0"/>
              </a:spcAft>
              <a:buNone/>
            </a:pPr>
            <a:r>
              <a:t/>
            </a:r>
            <a:endParaRPr>
              <a:solidFill>
                <a:srgbClr val="F1F0F7"/>
              </a:solidFill>
            </a:endParaRPr>
          </a:p>
          <a:p>
            <a:pPr indent="0" lvl="0" marL="0" rtl="0" algn="l">
              <a:spcBef>
                <a:spcPts val="1200"/>
              </a:spcBef>
              <a:spcAft>
                <a:spcPts val="0"/>
              </a:spcAft>
              <a:buNone/>
            </a:pPr>
            <a:r>
              <a:t/>
            </a:r>
            <a:endParaRPr>
              <a:solidFill>
                <a:srgbClr val="F1F0F7"/>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9" name="Shape 119"/>
        <p:cNvGrpSpPr/>
        <p:nvPr/>
      </p:nvGrpSpPr>
      <p:grpSpPr>
        <a:xfrm>
          <a:off x="0" y="0"/>
          <a:ext cx="0" cy="0"/>
          <a:chOff x="0" y="0"/>
          <a:chExt cx="0" cy="0"/>
        </a:xfrm>
      </p:grpSpPr>
      <p:sp>
        <p:nvSpPr>
          <p:cNvPr id="120" name="Google Shape;12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 Development </a:t>
            </a:r>
            <a:endParaRPr/>
          </a:p>
        </p:txBody>
      </p:sp>
      <p:pic>
        <p:nvPicPr>
          <p:cNvPr id="121" name="Google Shape;121;p24"/>
          <p:cNvPicPr preferRelativeResize="0"/>
          <p:nvPr/>
        </p:nvPicPr>
        <p:blipFill>
          <a:blip r:embed="rId4">
            <a:alphaModFix/>
          </a:blip>
          <a:stretch>
            <a:fillRect/>
          </a:stretch>
        </p:blipFill>
        <p:spPr>
          <a:xfrm>
            <a:off x="424525" y="1005100"/>
            <a:ext cx="3993256" cy="1924075"/>
          </a:xfrm>
          <a:prstGeom prst="rect">
            <a:avLst/>
          </a:prstGeom>
          <a:noFill/>
          <a:ln>
            <a:noFill/>
          </a:ln>
        </p:spPr>
      </p:pic>
      <p:pic>
        <p:nvPicPr>
          <p:cNvPr id="122" name="Google Shape;122;p24"/>
          <p:cNvPicPr preferRelativeResize="0"/>
          <p:nvPr/>
        </p:nvPicPr>
        <p:blipFill>
          <a:blip r:embed="rId5">
            <a:alphaModFix/>
          </a:blip>
          <a:stretch>
            <a:fillRect/>
          </a:stretch>
        </p:blipFill>
        <p:spPr>
          <a:xfrm>
            <a:off x="424525" y="3146000"/>
            <a:ext cx="3993248" cy="1924074"/>
          </a:xfrm>
          <a:prstGeom prst="rect">
            <a:avLst/>
          </a:prstGeom>
          <a:noFill/>
          <a:ln>
            <a:noFill/>
          </a:ln>
        </p:spPr>
      </p:pic>
      <p:pic>
        <p:nvPicPr>
          <p:cNvPr id="123" name="Google Shape;123;p24"/>
          <p:cNvPicPr preferRelativeResize="0"/>
          <p:nvPr/>
        </p:nvPicPr>
        <p:blipFill rotWithShape="1">
          <a:blip r:embed="rId6">
            <a:alphaModFix/>
          </a:blip>
          <a:srcRect b="2643" l="0" r="0" t="6198"/>
          <a:stretch/>
        </p:blipFill>
        <p:spPr>
          <a:xfrm>
            <a:off x="4700675" y="1005100"/>
            <a:ext cx="3911798" cy="2005876"/>
          </a:xfrm>
          <a:prstGeom prst="rect">
            <a:avLst/>
          </a:prstGeom>
          <a:noFill/>
          <a:ln>
            <a:noFill/>
          </a:ln>
        </p:spPr>
      </p:pic>
      <p:pic>
        <p:nvPicPr>
          <p:cNvPr id="124" name="Google Shape;124;p24"/>
          <p:cNvPicPr preferRelativeResize="0"/>
          <p:nvPr/>
        </p:nvPicPr>
        <p:blipFill rotWithShape="1">
          <a:blip r:embed="rId7">
            <a:alphaModFix/>
          </a:blip>
          <a:srcRect b="3380" l="0" r="0" t="6707"/>
          <a:stretch/>
        </p:blipFill>
        <p:spPr>
          <a:xfrm>
            <a:off x="4700675" y="3146000"/>
            <a:ext cx="3911798" cy="19240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a:t>
            </a:r>
            <a:r>
              <a:rPr lang="en"/>
              <a:t> Development</a:t>
            </a:r>
            <a:endParaRPr/>
          </a:p>
        </p:txBody>
      </p:sp>
      <p:pic>
        <p:nvPicPr>
          <p:cNvPr id="130" name="Google Shape;130;p25"/>
          <p:cNvPicPr preferRelativeResize="0"/>
          <p:nvPr/>
        </p:nvPicPr>
        <p:blipFill rotWithShape="1">
          <a:blip r:embed="rId4">
            <a:alphaModFix/>
          </a:blip>
          <a:srcRect b="3468" l="0" r="0" t="5976"/>
          <a:stretch/>
        </p:blipFill>
        <p:spPr>
          <a:xfrm>
            <a:off x="4413525" y="1106675"/>
            <a:ext cx="3999024" cy="2028351"/>
          </a:xfrm>
          <a:prstGeom prst="rect">
            <a:avLst/>
          </a:prstGeom>
          <a:noFill/>
          <a:ln>
            <a:noFill/>
          </a:ln>
        </p:spPr>
      </p:pic>
      <p:pic>
        <p:nvPicPr>
          <p:cNvPr id="131" name="Google Shape;131;p25"/>
          <p:cNvPicPr preferRelativeResize="0"/>
          <p:nvPr/>
        </p:nvPicPr>
        <p:blipFill rotWithShape="1">
          <a:blip r:embed="rId5">
            <a:alphaModFix/>
          </a:blip>
          <a:srcRect b="3183" l="0" r="0" t="6645"/>
          <a:stretch/>
        </p:blipFill>
        <p:spPr>
          <a:xfrm>
            <a:off x="192550" y="1106675"/>
            <a:ext cx="3999024" cy="2028351"/>
          </a:xfrm>
          <a:prstGeom prst="rect">
            <a:avLst/>
          </a:prstGeom>
          <a:noFill/>
          <a:ln>
            <a:noFill/>
          </a:ln>
        </p:spPr>
      </p:pic>
      <p:pic>
        <p:nvPicPr>
          <p:cNvPr id="132" name="Google Shape;132;p25"/>
          <p:cNvPicPr preferRelativeResize="0"/>
          <p:nvPr/>
        </p:nvPicPr>
        <p:blipFill rotWithShape="1">
          <a:blip r:embed="rId6">
            <a:alphaModFix/>
          </a:blip>
          <a:srcRect b="0" l="0" r="0" t="6375"/>
          <a:stretch/>
        </p:blipFill>
        <p:spPr>
          <a:xfrm>
            <a:off x="192550" y="3179250"/>
            <a:ext cx="3999024" cy="19326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6"/>
          <p:cNvPicPr preferRelativeResize="0"/>
          <p:nvPr/>
        </p:nvPicPr>
        <p:blipFill>
          <a:blip r:embed="rId3">
            <a:alphaModFix/>
          </a:blip>
          <a:stretch>
            <a:fillRect/>
          </a:stretch>
        </p:blipFill>
        <p:spPr>
          <a:xfrm>
            <a:off x="0" y="0"/>
            <a:ext cx="9117501" cy="512859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pic>
        <p:nvPicPr>
          <p:cNvPr id="60" name="Google Shape;60;p14"/>
          <p:cNvPicPr preferRelativeResize="0"/>
          <p:nvPr/>
        </p:nvPicPr>
        <p:blipFill>
          <a:blip r:embed="rId4">
            <a:alphaModFix/>
          </a:blip>
          <a:stretch>
            <a:fillRect/>
          </a:stretch>
        </p:blipFill>
        <p:spPr>
          <a:xfrm>
            <a:off x="3479775" y="204700"/>
            <a:ext cx="2232702" cy="48387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 name="Shape 64"/>
        <p:cNvGrpSpPr/>
        <p:nvPr/>
      </p:nvGrpSpPr>
      <p:grpSpPr>
        <a:xfrm>
          <a:off x="0" y="0"/>
          <a:ext cx="0" cy="0"/>
          <a:chOff x="0" y="0"/>
          <a:chExt cx="0" cy="0"/>
        </a:xfrm>
      </p:grpSpPr>
      <p:sp>
        <p:nvSpPr>
          <p:cNvPr id="65" name="Google Shape;65;p15"/>
          <p:cNvSpPr txBox="1"/>
          <p:nvPr>
            <p:ph type="title"/>
          </p:nvPr>
        </p:nvSpPr>
        <p:spPr>
          <a:xfrm>
            <a:off x="-252750" y="618600"/>
            <a:ext cx="5158500" cy="1182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4600"/>
              <a:t>Street Tech</a:t>
            </a:r>
            <a:endParaRPr b="1" sz="4600"/>
          </a:p>
        </p:txBody>
      </p:sp>
      <p:sp>
        <p:nvSpPr>
          <p:cNvPr id="66" name="Google Shape;66;p15"/>
          <p:cNvSpPr txBox="1"/>
          <p:nvPr>
            <p:ph idx="1" type="body"/>
          </p:nvPr>
        </p:nvSpPr>
        <p:spPr>
          <a:xfrm>
            <a:off x="705825" y="1404350"/>
            <a:ext cx="3455100" cy="6525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None/>
            </a:pPr>
            <a:r>
              <a:rPr lang="en" sz="2000">
                <a:solidFill>
                  <a:schemeClr val="dk1"/>
                </a:solidFill>
              </a:rPr>
              <a:t>ITE 351 New Venture - Block 6</a:t>
            </a:r>
            <a:endParaRPr sz="2000">
              <a:solidFill>
                <a:schemeClr val="dk1"/>
              </a:solidFill>
            </a:endParaRPr>
          </a:p>
        </p:txBody>
      </p:sp>
      <p:pic>
        <p:nvPicPr>
          <p:cNvPr id="67" name="Google Shape;67;p15"/>
          <p:cNvPicPr preferRelativeResize="0"/>
          <p:nvPr/>
        </p:nvPicPr>
        <p:blipFill rotWithShape="1">
          <a:blip r:embed="rId4">
            <a:alphaModFix/>
          </a:blip>
          <a:srcRect b="-11849" l="-6250" r="6250" t="11850"/>
          <a:stretch/>
        </p:blipFill>
        <p:spPr>
          <a:xfrm>
            <a:off x="2735500" y="-579050"/>
            <a:ext cx="4719349" cy="3122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SzPts val="990"/>
              <a:buNone/>
            </a:pPr>
            <a:r>
              <a:rPr lang="en" sz="2720">
                <a:latin typeface="Nunito"/>
                <a:ea typeface="Nunito"/>
                <a:cs typeface="Nunito"/>
                <a:sym typeface="Nunito"/>
              </a:rPr>
              <a:t>Project Venture Description</a:t>
            </a:r>
            <a:endParaRPr sz="2720">
              <a:latin typeface="Nunito"/>
              <a:ea typeface="Nunito"/>
              <a:cs typeface="Nunito"/>
              <a:sym typeface="Nunito"/>
            </a:endParaRPr>
          </a:p>
        </p:txBody>
      </p:sp>
      <p:sp>
        <p:nvSpPr>
          <p:cNvPr id="73" name="Google Shape;73;p16"/>
          <p:cNvSpPr txBox="1"/>
          <p:nvPr>
            <p:ph idx="1" type="body"/>
          </p:nvPr>
        </p:nvSpPr>
        <p:spPr>
          <a:xfrm>
            <a:off x="872025" y="1526100"/>
            <a:ext cx="7038900" cy="2703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a:solidFill>
                <a:schemeClr val="dk1"/>
              </a:solidFill>
            </a:endParaRPr>
          </a:p>
          <a:p>
            <a:pPr indent="0" lvl="0" marL="0" rtl="0" algn="ctr">
              <a:lnSpc>
                <a:spcPct val="100000"/>
              </a:lnSpc>
              <a:spcBef>
                <a:spcPts val="1200"/>
              </a:spcBef>
              <a:spcAft>
                <a:spcPts val="0"/>
              </a:spcAft>
              <a:buNone/>
            </a:pPr>
            <a:r>
              <a:rPr lang="en">
                <a:solidFill>
                  <a:schemeClr val="dk1"/>
                </a:solidFill>
                <a:latin typeface="Calibri"/>
                <a:ea typeface="Calibri"/>
                <a:cs typeface="Calibri"/>
                <a:sym typeface="Calibri"/>
              </a:rPr>
              <a:t>Street Tech is an online-based business where customers can browse and buy in a wide range of smartphones, and accessories like cases, power banks, and airpods.</a:t>
            </a:r>
            <a:endParaRPr>
              <a:solidFill>
                <a:schemeClr val="dk1"/>
              </a:solidFill>
              <a:latin typeface="Calibri"/>
              <a:ea typeface="Calibri"/>
              <a:cs typeface="Calibri"/>
              <a:sym typeface="Calibri"/>
            </a:endParaRPr>
          </a:p>
          <a:p>
            <a:pPr indent="457200" lvl="0" marL="0" rtl="0" algn="l">
              <a:spcBef>
                <a:spcPts val="0"/>
              </a:spcBef>
              <a:spcAft>
                <a:spcPts val="1200"/>
              </a:spcAft>
              <a:buNone/>
            </a:pPr>
            <a:r>
              <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 name="Shape 77"/>
        <p:cNvGrpSpPr/>
        <p:nvPr/>
      </p:nvGrpSpPr>
      <p:grpSpPr>
        <a:xfrm>
          <a:off x="0" y="0"/>
          <a:ext cx="0" cy="0"/>
          <a:chOff x="0" y="0"/>
          <a:chExt cx="0" cy="0"/>
        </a:xfrm>
      </p:grpSpPr>
      <p:sp>
        <p:nvSpPr>
          <p:cNvPr id="78" name="Google Shape;78;p17"/>
          <p:cNvSpPr txBox="1"/>
          <p:nvPr>
            <p:ph type="title"/>
          </p:nvPr>
        </p:nvSpPr>
        <p:spPr>
          <a:xfrm>
            <a:off x="1297500" y="3369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Nunito"/>
                <a:ea typeface="Nunito"/>
                <a:cs typeface="Nunito"/>
                <a:sym typeface="Nunito"/>
              </a:rPr>
              <a:t>PROBLEM</a:t>
            </a:r>
            <a:endParaRPr sz="2700">
              <a:latin typeface="Nunito"/>
              <a:ea typeface="Nunito"/>
              <a:cs typeface="Nunito"/>
              <a:sym typeface="Nunito"/>
            </a:endParaRPr>
          </a:p>
          <a:p>
            <a:pPr indent="0" lvl="0" marL="0" rtl="0" algn="l">
              <a:spcBef>
                <a:spcPts val="0"/>
              </a:spcBef>
              <a:spcAft>
                <a:spcPts val="0"/>
              </a:spcAft>
              <a:buNone/>
            </a:pPr>
            <a:r>
              <a:t/>
            </a:r>
            <a:endParaRPr b="1" sz="2700">
              <a:latin typeface="Nunito"/>
              <a:ea typeface="Nunito"/>
              <a:cs typeface="Nunito"/>
              <a:sym typeface="Nunito"/>
            </a:endParaRPr>
          </a:p>
        </p:txBody>
      </p:sp>
      <p:sp>
        <p:nvSpPr>
          <p:cNvPr id="79" name="Google Shape;79;p17"/>
          <p:cNvSpPr txBox="1"/>
          <p:nvPr>
            <p:ph idx="1" type="body"/>
          </p:nvPr>
        </p:nvSpPr>
        <p:spPr>
          <a:xfrm>
            <a:off x="1297500" y="1156825"/>
            <a:ext cx="7038900" cy="2911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Competitor</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Start-up cost </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Limited experience in sales strategies</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Customer satisfaction</a:t>
            </a:r>
            <a:endParaRPr sz="17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914400" rtl="0" algn="l">
              <a:spcBef>
                <a:spcPts val="0"/>
              </a:spcBef>
              <a:spcAft>
                <a:spcPts val="0"/>
              </a:spcAft>
              <a:buNone/>
            </a:pPr>
            <a:r>
              <a:rPr lang="en" sz="3000">
                <a:latin typeface="Nunito"/>
                <a:ea typeface="Nunito"/>
                <a:cs typeface="Nunito"/>
                <a:sym typeface="Nunito"/>
              </a:rPr>
              <a:t>SOLUTION</a:t>
            </a:r>
            <a:endParaRPr/>
          </a:p>
        </p:txBody>
      </p:sp>
      <p:sp>
        <p:nvSpPr>
          <p:cNvPr id="85" name="Google Shape;85;p18"/>
          <p:cNvSpPr txBox="1"/>
          <p:nvPr/>
        </p:nvSpPr>
        <p:spPr>
          <a:xfrm>
            <a:off x="1455400" y="1195475"/>
            <a:ext cx="5680500" cy="3238500"/>
          </a:xfrm>
          <a:prstGeom prst="rect">
            <a:avLst/>
          </a:prstGeom>
          <a:noFill/>
          <a:ln>
            <a:noFill/>
          </a:ln>
        </p:spPr>
        <p:txBody>
          <a:bodyPr anchorCtr="0" anchor="t" bIns="91425" lIns="91425" spcFirstLastPara="1" rIns="91425" wrap="square" tIns="91425">
            <a:spAutoFit/>
          </a:bodyPr>
          <a:lstStyle/>
          <a:p>
            <a:pPr indent="-361950" lvl="0" marL="457200" rtl="0" algn="l">
              <a:lnSpc>
                <a:spcPct val="115000"/>
              </a:lnSpc>
              <a:spcBef>
                <a:spcPts val="0"/>
              </a:spcBef>
              <a:spcAft>
                <a:spcPts val="0"/>
              </a:spcAft>
              <a:buClr>
                <a:schemeClr val="dk1"/>
              </a:buClr>
              <a:buSzPts val="2100"/>
              <a:buFont typeface="Calibri"/>
              <a:buChar char="❏"/>
            </a:pPr>
            <a:r>
              <a:rPr lang="en" sz="1700">
                <a:solidFill>
                  <a:schemeClr val="dk1"/>
                </a:solidFill>
                <a:latin typeface="Calibri"/>
                <a:ea typeface="Calibri"/>
                <a:cs typeface="Calibri"/>
                <a:sym typeface="Calibri"/>
              </a:rPr>
              <a:t>Utilize the use of social media platforms and create captivating posts, banners and include the website’s link where customers can directly transact.</a:t>
            </a:r>
            <a:endParaRPr sz="1700">
              <a:solidFill>
                <a:schemeClr val="dk1"/>
              </a:solidFill>
              <a:latin typeface="Calibri"/>
              <a:ea typeface="Calibri"/>
              <a:cs typeface="Calibri"/>
              <a:sym typeface="Calibri"/>
            </a:endParaRPr>
          </a:p>
          <a:p>
            <a:pPr indent="-361950" lvl="0" marL="457200" rtl="0" algn="l">
              <a:lnSpc>
                <a:spcPct val="115000"/>
              </a:lnSpc>
              <a:spcBef>
                <a:spcPts val="0"/>
              </a:spcBef>
              <a:spcAft>
                <a:spcPts val="0"/>
              </a:spcAft>
              <a:buClr>
                <a:schemeClr val="dk1"/>
              </a:buClr>
              <a:buSzPts val="2100"/>
              <a:buFont typeface="Calibri"/>
              <a:buChar char="❏"/>
            </a:pPr>
            <a:r>
              <a:rPr lang="en" sz="1700">
                <a:solidFill>
                  <a:schemeClr val="dk1"/>
                </a:solidFill>
                <a:latin typeface="Calibri"/>
                <a:ea typeface="Calibri"/>
                <a:cs typeface="Calibri"/>
                <a:sym typeface="Calibri"/>
              </a:rPr>
              <a:t>Minimize overhead expenses.</a:t>
            </a:r>
            <a:endParaRPr sz="17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lang="en" sz="1700">
                <a:solidFill>
                  <a:schemeClr val="dk1"/>
                </a:solidFill>
                <a:latin typeface="Calibri"/>
                <a:ea typeface="Calibri"/>
                <a:cs typeface="Calibri"/>
                <a:sym typeface="Calibri"/>
              </a:rPr>
              <a:t>Focus on creating the need and how customers will benefit from the product. Highlight the features and specifications of the products.</a:t>
            </a:r>
            <a:endParaRPr sz="17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lang="en" sz="1700">
                <a:solidFill>
                  <a:schemeClr val="dk1"/>
                </a:solidFill>
                <a:latin typeface="Calibri"/>
                <a:ea typeface="Calibri"/>
                <a:cs typeface="Calibri"/>
                <a:sym typeface="Calibri"/>
              </a:rPr>
              <a:t>Always asks for feedback in every transaction. Provide proactive support. Respond quickly. </a:t>
            </a:r>
            <a:endParaRPr sz="1700">
              <a:solidFill>
                <a:schemeClr val="dk1"/>
              </a:solidFill>
              <a:latin typeface="Calibri"/>
              <a:ea typeface="Calibri"/>
              <a:cs typeface="Calibri"/>
              <a:sym typeface="Calibri"/>
            </a:endParaRPr>
          </a:p>
          <a:p>
            <a:pPr indent="0" lvl="0" marL="457200" rtl="0" algn="l">
              <a:lnSpc>
                <a:spcPct val="115000"/>
              </a:lnSpc>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lang="en" sz="3000">
                <a:latin typeface="Nunito"/>
                <a:ea typeface="Nunito"/>
                <a:cs typeface="Nunito"/>
                <a:sym typeface="Nunito"/>
              </a:rPr>
              <a:t>FORM OF BUSINESS</a:t>
            </a:r>
            <a:endParaRPr/>
          </a:p>
        </p:txBody>
      </p:sp>
      <p:sp>
        <p:nvSpPr>
          <p:cNvPr id="91" name="Google Shape;91;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457200" lvl="0" marL="457200" rtl="0" algn="l">
              <a:spcBef>
                <a:spcPts val="0"/>
              </a:spcBef>
              <a:spcAft>
                <a:spcPts val="0"/>
              </a:spcAft>
              <a:buNone/>
            </a:pPr>
            <a:r>
              <a:t/>
            </a:r>
            <a:endParaRPr sz="1500">
              <a:solidFill>
                <a:schemeClr val="dk1"/>
              </a:solidFill>
              <a:latin typeface="Calibri"/>
              <a:ea typeface="Calibri"/>
              <a:cs typeface="Calibri"/>
              <a:sym typeface="Calibri"/>
            </a:endParaRPr>
          </a:p>
          <a:p>
            <a:pPr indent="457200" lvl="0" marL="457200" rtl="0" algn="l">
              <a:spcBef>
                <a:spcPts val="1200"/>
              </a:spcBef>
              <a:spcAft>
                <a:spcPts val="0"/>
              </a:spcAft>
              <a:buNone/>
            </a:pPr>
            <a:r>
              <a:rPr lang="en" sz="1500">
                <a:solidFill>
                  <a:schemeClr val="dk1"/>
                </a:solidFill>
                <a:latin typeface="Calibri"/>
                <a:ea typeface="Calibri"/>
                <a:cs typeface="Calibri"/>
                <a:sym typeface="Calibri"/>
              </a:rPr>
              <a:t>Street Tech falls under General Partnership. By definition, general partnership refers to “a form of business organization in which two or more people pool their skills, abilities, and resources to run a business.” </a:t>
            </a:r>
            <a:r>
              <a:rPr lang="en" sz="1500">
                <a:solidFill>
                  <a:schemeClr val="dk1"/>
                </a:solidFill>
                <a:latin typeface="Calibri"/>
                <a:ea typeface="Calibri"/>
                <a:cs typeface="Calibri"/>
                <a:sym typeface="Calibri"/>
              </a:rPr>
              <a:t> As a business that is only starting out, we think it best for the business’ survival and success to not only rely on a single person. This also means that the skills and abilities of more than one individual are available to be utilized by the business. </a:t>
            </a:r>
            <a:endParaRPr sz="1500">
              <a:solidFill>
                <a:schemeClr val="dk1"/>
              </a:solidFill>
              <a:latin typeface="Calibri"/>
              <a:ea typeface="Calibri"/>
              <a:cs typeface="Calibri"/>
              <a:sym typeface="Calibri"/>
            </a:endParaRPr>
          </a:p>
          <a:p>
            <a:pPr indent="457200" lvl="0" marL="457200" rtl="0" algn="l">
              <a:spcBef>
                <a:spcPts val="1200"/>
              </a:spcBef>
              <a:spcAft>
                <a:spcPts val="0"/>
              </a:spcAft>
              <a:buNone/>
            </a:pPr>
            <a:r>
              <a:rPr lang="en" sz="1500">
                <a:solidFill>
                  <a:schemeClr val="dk1"/>
                </a:solidFill>
                <a:latin typeface="Calibri"/>
                <a:ea typeface="Calibri"/>
                <a:cs typeface="Calibri"/>
                <a:sym typeface="Calibri"/>
              </a:rPr>
              <a:t>Street Tech handles the payment and shipping process as well as reclamation.</a:t>
            </a:r>
            <a:endParaRPr sz="1500">
              <a:solidFill>
                <a:schemeClr val="dk1"/>
              </a:solidFill>
              <a:latin typeface="Calibri"/>
              <a:ea typeface="Calibri"/>
              <a:cs typeface="Calibri"/>
              <a:sym typeface="Calibri"/>
            </a:endParaRPr>
          </a:p>
          <a:p>
            <a:pPr indent="0" lvl="0" marL="457200" rtl="0" algn="l">
              <a:spcBef>
                <a:spcPts val="1200"/>
              </a:spcBef>
              <a:spcAft>
                <a:spcPts val="0"/>
              </a:spcAft>
              <a:buNone/>
            </a:pPr>
            <a:r>
              <a:t/>
            </a:r>
            <a:endParaRPr sz="1500">
              <a:solidFill>
                <a:schemeClr val="dk1"/>
              </a:solidFill>
              <a:latin typeface="Calibri"/>
              <a:ea typeface="Calibri"/>
              <a:cs typeface="Calibri"/>
              <a:sym typeface="Calibri"/>
            </a:endParaRPr>
          </a:p>
          <a:p>
            <a:pPr indent="0" lvl="0" marL="457200" rtl="0" algn="l">
              <a:spcBef>
                <a:spcPts val="1200"/>
              </a:spcBef>
              <a:spcAft>
                <a:spcPts val="0"/>
              </a:spcAft>
              <a:buNone/>
            </a:pPr>
            <a:r>
              <a:t/>
            </a:r>
            <a:endParaRPr sz="1500">
              <a:solidFill>
                <a:schemeClr val="dk1"/>
              </a:solidFill>
              <a:latin typeface="Calibri"/>
              <a:ea typeface="Calibri"/>
              <a:cs typeface="Calibri"/>
              <a:sym typeface="Calibri"/>
            </a:endParaRPr>
          </a:p>
          <a:p>
            <a:pPr indent="0" lvl="0" marL="45720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lang="en" sz="3000">
                <a:latin typeface="Nunito"/>
                <a:ea typeface="Nunito"/>
                <a:cs typeface="Nunito"/>
                <a:sym typeface="Nunito"/>
              </a:rPr>
              <a:t>POINT OF BUSINESS</a:t>
            </a:r>
            <a:endParaRPr/>
          </a:p>
        </p:txBody>
      </p:sp>
      <p:sp>
        <p:nvSpPr>
          <p:cNvPr id="97" name="Google Shape;97;p20"/>
          <p:cNvSpPr txBox="1"/>
          <p:nvPr>
            <p:ph idx="1" type="body"/>
          </p:nvPr>
        </p:nvSpPr>
        <p:spPr>
          <a:xfrm>
            <a:off x="1214725" y="1173425"/>
            <a:ext cx="6180600" cy="3066900"/>
          </a:xfrm>
          <a:prstGeom prst="rect">
            <a:avLst/>
          </a:prstGeom>
        </p:spPr>
        <p:txBody>
          <a:bodyPr anchorCtr="0" anchor="t" bIns="91425" lIns="91425" spcFirstLastPara="1" rIns="91425" wrap="square" tIns="91425">
            <a:normAutofit/>
          </a:bodyPr>
          <a:lstStyle/>
          <a:p>
            <a:pPr indent="457200" lvl="0" marL="457200" rtl="0" algn="l">
              <a:spcBef>
                <a:spcPts val="0"/>
              </a:spcBef>
              <a:spcAft>
                <a:spcPts val="0"/>
              </a:spcAft>
              <a:buNone/>
            </a:pPr>
            <a:r>
              <a:t/>
            </a:r>
            <a:endParaRPr sz="1700">
              <a:solidFill>
                <a:schemeClr val="dk1"/>
              </a:solidFill>
              <a:latin typeface="Calibri"/>
              <a:ea typeface="Calibri"/>
              <a:cs typeface="Calibri"/>
              <a:sym typeface="Calibri"/>
            </a:endParaRPr>
          </a:p>
          <a:p>
            <a:pPr indent="457200" lvl="0" marL="457200" rtl="0" algn="l">
              <a:spcBef>
                <a:spcPts val="1200"/>
              </a:spcBef>
              <a:spcAft>
                <a:spcPts val="0"/>
              </a:spcAft>
              <a:buNone/>
            </a:pPr>
            <a:r>
              <a:rPr lang="en" sz="1700">
                <a:solidFill>
                  <a:schemeClr val="dk1"/>
                </a:solidFill>
                <a:latin typeface="Calibri"/>
                <a:ea typeface="Calibri"/>
                <a:cs typeface="Calibri"/>
                <a:sym typeface="Calibri"/>
              </a:rPr>
              <a:t>Our business can get revenue from sold products. In addition, we can get revenues from related companies or individuals who wants to put an ads in our website’s mini blog.</a:t>
            </a:r>
            <a:endParaRPr sz="1700">
              <a:solidFill>
                <a:schemeClr val="dk1"/>
              </a:solidFill>
              <a:latin typeface="Calibri"/>
              <a:ea typeface="Calibri"/>
              <a:cs typeface="Calibri"/>
              <a:sym typeface="Calibri"/>
            </a:endParaRPr>
          </a:p>
          <a:p>
            <a:pPr indent="457200" lvl="0" marL="457200" rtl="0" algn="l">
              <a:spcBef>
                <a:spcPts val="1200"/>
              </a:spcBef>
              <a:spcAft>
                <a:spcPts val="0"/>
              </a:spcAft>
              <a:buNone/>
            </a:pPr>
            <a:r>
              <a:t/>
            </a:r>
            <a:endParaRPr sz="1700">
              <a:solidFill>
                <a:schemeClr val="dk1"/>
              </a:solidFill>
              <a:latin typeface="Calibri"/>
              <a:ea typeface="Calibri"/>
              <a:cs typeface="Calibri"/>
              <a:sym typeface="Calibri"/>
            </a:endParaRPr>
          </a:p>
          <a:p>
            <a:pPr indent="457200" lvl="0" marL="457200" rtl="0" algn="l">
              <a:spcBef>
                <a:spcPts val="1200"/>
              </a:spcBef>
              <a:spcAft>
                <a:spcPts val="1200"/>
              </a:spcAft>
              <a:buNone/>
            </a:pPr>
            <a:r>
              <a:t/>
            </a:r>
            <a:endParaRPr sz="17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lang="en" sz="2700">
                <a:latin typeface="Nunito"/>
                <a:ea typeface="Nunito"/>
                <a:cs typeface="Nunito"/>
                <a:sym typeface="Nunito"/>
              </a:rPr>
              <a:t>SCOPE AND LIMITATION</a:t>
            </a:r>
            <a:endParaRPr sz="2700">
              <a:latin typeface="Nunito"/>
              <a:ea typeface="Nunito"/>
              <a:cs typeface="Nunito"/>
              <a:sym typeface="Nunito"/>
            </a:endParaRPr>
          </a:p>
        </p:txBody>
      </p:sp>
      <p:sp>
        <p:nvSpPr>
          <p:cNvPr id="103" name="Google Shape;103;p21"/>
          <p:cNvSpPr txBox="1"/>
          <p:nvPr>
            <p:ph idx="1" type="body"/>
          </p:nvPr>
        </p:nvSpPr>
        <p:spPr>
          <a:xfrm>
            <a:off x="1291450" y="1416000"/>
            <a:ext cx="7038900" cy="2789700"/>
          </a:xfrm>
          <a:prstGeom prst="rect">
            <a:avLst/>
          </a:prstGeom>
        </p:spPr>
        <p:txBody>
          <a:bodyPr anchorCtr="0" anchor="t" bIns="91425" lIns="91425" spcFirstLastPara="1" rIns="91425" wrap="square" tIns="91425">
            <a:normAutofit fontScale="32500" lnSpcReduction="20000"/>
          </a:bodyPr>
          <a:lstStyle/>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application includes sign up and login page, blog, home features, shopping  cart, check out page, feedback page, and navigator.</a:t>
            </a:r>
            <a:endParaRPr sz="5200">
              <a:solidFill>
                <a:schemeClr val="dk1"/>
              </a:solidFill>
              <a:latin typeface="Calibri"/>
              <a:ea typeface="Calibri"/>
              <a:cs typeface="Calibri"/>
              <a:sym typeface="Calibri"/>
            </a:endParaRPr>
          </a:p>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application includes couriers like J&amp;T, LBC, and  store own delivery.</a:t>
            </a:r>
            <a:endParaRPr sz="5200">
              <a:solidFill>
                <a:schemeClr val="dk1"/>
              </a:solidFill>
              <a:latin typeface="Calibri"/>
              <a:ea typeface="Calibri"/>
              <a:cs typeface="Calibri"/>
              <a:sym typeface="Calibri"/>
            </a:endParaRPr>
          </a:p>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website includes payment methods through debit cards.</a:t>
            </a:r>
            <a:endParaRPr sz="5200">
              <a:solidFill>
                <a:schemeClr val="dk1"/>
              </a:solidFill>
              <a:latin typeface="Calibri"/>
              <a:ea typeface="Calibri"/>
              <a:cs typeface="Calibri"/>
              <a:sym typeface="Calibri"/>
            </a:endParaRPr>
          </a:p>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business will not only operate within pangasinan area.</a:t>
            </a:r>
            <a:endParaRPr sz="5200">
              <a:solidFill>
                <a:schemeClr val="dk1"/>
              </a:solidFill>
              <a:latin typeface="Calibri"/>
              <a:ea typeface="Calibri"/>
              <a:cs typeface="Calibri"/>
              <a:sym typeface="Calibri"/>
            </a:endParaRPr>
          </a:p>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website is not only limited smartphones, but also we can include accessories on our website like cases, and power banks.</a:t>
            </a:r>
            <a:endParaRPr sz="5200">
              <a:solidFill>
                <a:schemeClr val="dk1"/>
              </a:solidFill>
              <a:latin typeface="Calibri"/>
              <a:ea typeface="Calibri"/>
              <a:cs typeface="Calibri"/>
              <a:sym typeface="Calibri"/>
            </a:endParaRPr>
          </a:p>
          <a:p>
            <a:pPr indent="0" lvl="0" marL="0" rtl="0" algn="l">
              <a:spcBef>
                <a:spcPts val="1200"/>
              </a:spcBef>
              <a:spcAft>
                <a:spcPts val="0"/>
              </a:spcAft>
              <a:buNone/>
            </a:pPr>
            <a:r>
              <a:t/>
            </a:r>
            <a:endParaRPr sz="4600">
              <a:latin typeface="Calibri"/>
              <a:ea typeface="Calibri"/>
              <a:cs typeface="Calibri"/>
              <a:sym typeface="Calibri"/>
            </a:endParaRPr>
          </a:p>
          <a:p>
            <a:pPr indent="0" lvl="0" marL="914400" rtl="0" algn="l">
              <a:spcBef>
                <a:spcPts val="1200"/>
              </a:spcBef>
              <a:spcAft>
                <a:spcPts val="0"/>
              </a:spcAft>
              <a:buNone/>
            </a:pPr>
            <a:r>
              <a:t/>
            </a:r>
            <a:endParaRPr/>
          </a:p>
          <a:p>
            <a:pPr indent="0" lvl="0" marL="91440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